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258" r:id="rId2"/>
    <p:sldId id="281" r:id="rId3"/>
    <p:sldId id="286" r:id="rId4"/>
    <p:sldId id="287" r:id="rId5"/>
    <p:sldId id="288" r:id="rId6"/>
    <p:sldId id="291" r:id="rId7"/>
    <p:sldId id="294" r:id="rId8"/>
    <p:sldId id="297" r:id="rId9"/>
    <p:sldId id="264" r:id="rId10"/>
  </p:sldIdLst>
  <p:sldSz cx="9144000" cy="5143500" type="screen16x9"/>
  <p:notesSz cx="6807200" cy="9939338"/>
  <p:defaultTextStyle>
    <a:defPPr>
      <a:defRPr lang="ru-RU"/>
    </a:defPPr>
    <a:lvl1pPr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342900" indent="1143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685800" indent="2286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028700" indent="3429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371600" indent="457200" algn="l" defTabSz="685800" rtl="0" eaLnBrk="0" fontAlgn="base" hangingPunct="0">
      <a:spcBef>
        <a:spcPct val="0"/>
      </a:spcBef>
      <a:spcAft>
        <a:spcPct val="0"/>
      </a:spcAft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13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5">
          <p15:clr>
            <a:srgbClr val="A4A3A4"/>
          </p15:clr>
        </p15:guide>
        <p15:guide id="2" pos="158">
          <p15:clr>
            <a:srgbClr val="A4A3A4"/>
          </p15:clr>
        </p15:guide>
        <p15:guide id="3" pos="5602">
          <p15:clr>
            <a:srgbClr val="A4A3A4"/>
          </p15:clr>
        </p15:guide>
        <p15:guide id="4" orient="horz" pos="3094">
          <p15:clr>
            <a:srgbClr val="A4A3A4"/>
          </p15:clr>
        </p15:guide>
        <p15:guide id="5" orient="horz" pos="486">
          <p15:clr>
            <a:srgbClr val="A4A3A4"/>
          </p15:clr>
        </p15:guide>
        <p15:guide id="6" pos="5511">
          <p15:clr>
            <a:srgbClr val="A4A3A4"/>
          </p15:clr>
        </p15:guide>
        <p15:guide id="7" orient="horz" pos="3026">
          <p15:clr>
            <a:srgbClr val="A4A3A4"/>
          </p15:clr>
        </p15:guide>
        <p15:guide id="8" orient="horz" pos="214">
          <p15:clr>
            <a:srgbClr val="A4A3A4"/>
          </p15:clr>
        </p15:guide>
        <p15:guide id="9" orient="horz" pos="146">
          <p15:clr>
            <a:srgbClr val="A4A3A4"/>
          </p15:clr>
        </p15:guide>
        <p15:guide id="10" pos="226">
          <p15:clr>
            <a:srgbClr val="A4A3A4"/>
          </p15:clr>
        </p15:guide>
        <p15:guide id="11" pos="297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BF0"/>
    <a:srgbClr val="E93C4D"/>
    <a:srgbClr val="E93B4D"/>
    <a:srgbClr val="C8D6E1"/>
    <a:srgbClr val="ACBAC9"/>
    <a:srgbClr val="90BEEF"/>
    <a:srgbClr val="E9EB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36"/>
    <p:restoredTop sz="86420"/>
  </p:normalViewPr>
  <p:slideViewPr>
    <p:cSldViewPr snapToGrid="0" snapToObjects="1">
      <p:cViewPr varScale="1">
        <p:scale>
          <a:sx n="149" d="100"/>
          <a:sy n="149" d="100"/>
        </p:scale>
        <p:origin x="252" y="108"/>
      </p:cViewPr>
      <p:guideLst>
        <p:guide orient="horz" pos="305"/>
        <p:guide pos="158"/>
        <p:guide pos="5602"/>
        <p:guide orient="horz" pos="3094"/>
        <p:guide orient="horz" pos="486"/>
        <p:guide pos="5511"/>
        <p:guide orient="horz" pos="3026"/>
        <p:guide orient="horz" pos="214"/>
        <p:guide orient="horz" pos="146"/>
        <p:guide pos="226"/>
        <p:guide pos="29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06EF200-BE9E-4B70-B3A6-3C81949FFB4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D4C6D4C-78C4-47C7-B130-22A55CA318E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DA2C6D-912D-48AD-BA91-433445883894}" type="datetimeFigureOut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61715C7F-C913-45F5-A8B0-3F4DF130A8A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214F9D31-F3F5-4C0F-8A0B-632F34AD4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F65A315-5323-4199-818E-597B72F45B9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7D78669-28CD-46DC-9565-7E4C997119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C03F73D-7FC1-4622-9430-45EBB7EF9C69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7C7EA-6569-43ED-ACE8-6E6D655BA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CF6DB-9943-4800-B759-F4E137241A9C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E579A-50B2-43B0-ACEE-43DBDC75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80034-EA75-4AED-8F9A-F109E8C2C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70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</a:lstStyle>
          <a:p>
            <a:fld id="{BE4382D3-7E4C-4094-B828-769BF93D457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36345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34F6D-77D0-4FC9-B3A2-600B0AA90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6FA62-C703-44A2-AC62-629EDA416227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66004-7D7B-4920-8E3A-260E63078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88568-B93D-4BAF-9C18-7864AE3D8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6E1F99-8C35-45AE-B19D-1763D84BB35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611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7C3B7-2755-4CD0-8A2C-C789F44BF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0B7B0-5A4B-4B38-AF2F-CE09D30A9B0E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09552-EEC8-4A3F-8CFF-678432FB3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E1BDF-4832-4721-9F6B-F554F8D1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671B10-A60A-4639-B72F-11EDC3652C6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7871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C0F827-15CF-42C8-A60D-6A113EC1E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FA8EE-02A0-407F-AA34-607A8B9B1CB2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731C9CA-E84D-40CE-8257-791415963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F2A3A48-24FA-4E53-89B8-EBB30A9BA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44226-0176-40C4-8A7F-C32173A0A62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50756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781D96F-F9AF-4B4F-87A1-7D36D937B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38AB1-7C6A-43D9-92AA-4440E643AC74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970EF01-4514-4582-A8B9-E1A6B8653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6CE73FE-757F-4430-BC65-25B6B8540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F7D87-54F3-4CD5-867F-D614A5EE5E3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82304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87A35F3-FE6C-4A35-A0DC-83778355C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2A1D7-885B-427E-A97A-BBD6567ACE60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4A7F18E-3E50-488E-BB76-72914A36A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4189FDF-8465-4CB7-9474-9E525695A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86265-E6EE-4649-9284-529379D319C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23914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14E7895-B0E1-4F7F-B800-ACF3AAF0A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7BD06-A8E6-4BC2-89E1-6937AAC5F056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73202F4-C69B-46C9-B9A7-A9FDF0285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528B7B6-F9C3-45C8-AE21-E6A56B329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46BB82-651B-45A7-9FC6-31D6C6F1CAB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6906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F184CC-0DB8-4E39-B5FC-26958D4B4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4F3E7-5E40-4226-9558-DC3D7866D715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EC81483-110E-4B69-A4B9-3F568754F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1023F4A-C016-4210-867C-513DB7B9C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5FFA7-74AA-4020-9EBD-F0AAD4F8350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19639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Чтобы добавить рисунок, перетащите его в заполнитель или щелкните значок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1DB14E-8EDF-497D-8401-A9AD0C1F2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04E91-A3F4-4F00-A651-EB8F285FF797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BD9BA5-22AE-4992-AF19-10964E71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C4D394-55B6-42AE-9110-2A8EF1C9B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1613F-F46F-46A3-A92F-E059293DD2E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10069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2D376-2D10-4207-8928-5A2AAFD62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B9DB6-B7BF-492F-9472-FFB2C3F5F17B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4EA88-816F-4C1E-8440-0AEB261F7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C62E23-F8AB-43D1-AAC1-9F4A85E83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E45D18-F76F-4525-A741-81663365021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251999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68ABB6-7FA9-4F74-89E9-5F69FBC3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DCF89-5A20-46F9-87BD-91C9FC4E6343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3E809-8FB1-47BF-87C5-8038F2B3A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01A4B-C5B3-4F10-9031-081E1028D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86D4D-4109-4472-BE0F-12C90C4DA81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2700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63722B4-40A2-4F3D-93DA-8B90D8785D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12C585E-476B-43B7-8957-F9C3D3C9E6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0A180-FAEE-42A2-A83D-5D0D93DF1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17B3F9-6E75-470D-A15F-FEB3468A32FF}" type="datetime1">
              <a:rPr lang="ru-RU"/>
              <a:pPr>
                <a:defRPr/>
              </a:pPr>
              <a:t>29.04.2021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52B64-8321-4F9E-909B-C2A3B14634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F390F-A3A3-45AF-889D-F5CCD8383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F2596D41-0FE8-4C44-886A-1822ACD9AA09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 /><Relationship Id="rId3" Type="http://schemas.openxmlformats.org/officeDocument/2006/relationships/image" Target="../media/image4.png" /><Relationship Id="rId7" Type="http://schemas.openxmlformats.org/officeDocument/2006/relationships/image" Target="../media/image7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6.png" /><Relationship Id="rId5" Type="http://schemas.openxmlformats.org/officeDocument/2006/relationships/image" Target="../media/image5.jpeg" /><Relationship Id="rId4" Type="http://schemas.openxmlformats.org/officeDocument/2006/relationships/hyperlink" Target="https://&#1085;&#1072;&#1091;&#1082;&#1072;.&#1085;&#1072;&#1094;&#1080;&#1086;&#1085;&#1072;&#1083;&#1100;&#1085;&#1099;&#1077;&#1087;&#1088;&#1086;&#1077;&#1082;&#1090;&#1099;.&#1088;&#1092;/%D0%BA%D0%B0%D1%80%D1%8C%D0%B5%D1%80%D0%BD%D1%8B%D0%B9%D1%82%D0%B5%D1%81%D1%82/" TargetMode="External" /><Relationship Id="rId9" Type="http://schemas.openxmlformats.org/officeDocument/2006/relationships/image" Target="../media/image9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0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1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2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3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5.jpeg" /><Relationship Id="rId5" Type="http://schemas.openxmlformats.org/officeDocument/2006/relationships/image" Target="../media/image14.jpeg" /><Relationship Id="rId4" Type="http://schemas.openxmlformats.org/officeDocument/2006/relationships/hyperlink" Target="https://disk.yandex.ru/d/qetx3W81FAoATg?w=1" TargetMode="Externa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hyperlink" Target="mailto:a.n.novikov@adm.krasnodar.ru" TargetMode="External" /><Relationship Id="rId5" Type="http://schemas.openxmlformats.org/officeDocument/2006/relationships/hyperlink" Target="https://&#1085;&#1072;&#1091;&#1082;&#1072;.&#1085;&#1072;&#1094;&#1080;&#1086;&#1085;&#1072;&#1083;&#1100;&#1085;&#1099;&#1077;&#1087;&#1088;&#1086;&#1077;&#1082;&#1090;&#1099;.&#1088;&#1092;/%D0%BA%D0%B0%D1%80%D1%8C%D0%B5%D1%80%D0%BD%D1%8B%D0%B9%D1%82%D0%B5%D1%81%D1%82/?utm_source=region_nationalprojects&amp;utm_medium=news&amp;utm_campaign=nauka&amp;utm_term=karyera_test" TargetMode="External" /><Relationship Id="rId4" Type="http://schemas.openxmlformats.org/officeDocument/2006/relationships/hyperlink" Target="https://disk.yandex.ru/d/qetx3W81FAoATg?w=1" TargetMode="Externa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7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830D937-338D-432E-9330-1F7A12C3B213}"/>
              </a:ext>
            </a:extLst>
          </p:cNvPr>
          <p:cNvSpPr/>
          <p:nvPr/>
        </p:nvSpPr>
        <p:spPr>
          <a:xfrm>
            <a:off x="252413" y="231775"/>
            <a:ext cx="8639175" cy="4679950"/>
          </a:xfrm>
          <a:prstGeom prst="rect">
            <a:avLst/>
          </a:prstGeom>
          <a:solidFill>
            <a:srgbClr val="E8EB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350"/>
          </a:p>
        </p:txBody>
      </p:sp>
      <p:pic>
        <p:nvPicPr>
          <p:cNvPr id="4099" name="Рисунок 13">
            <a:extLst>
              <a:ext uri="{FF2B5EF4-FFF2-40B4-BE49-F238E27FC236}">
                <a16:creationId xmlns:a16="http://schemas.microsoft.com/office/drawing/2014/main" id="{56082078-8AAB-4834-A738-4D9C090A6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-95250"/>
            <a:ext cx="5561013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Рисунок 9">
            <a:extLst>
              <a:ext uri="{FF2B5EF4-FFF2-40B4-BE49-F238E27FC236}">
                <a16:creationId xmlns:a16="http://schemas.microsoft.com/office/drawing/2014/main" id="{36B2A671-7D68-4851-9305-E79FCFD89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4149725"/>
            <a:ext cx="1514475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Google Shape;54;p13">
            <a:extLst>
              <a:ext uri="{FF2B5EF4-FFF2-40B4-BE49-F238E27FC236}">
                <a16:creationId xmlns:a16="http://schemas.microsoft.com/office/drawing/2014/main" id="{286802FB-5378-42B4-B0FF-21C93F5E4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2792413"/>
            <a:ext cx="7834313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sz="2000" b="1">
                <a:solidFill>
                  <a:srgbClr val="E93B4D"/>
                </a:solidFill>
                <a:latin typeface="Roboto Condensed" panose="02000000000000000000" pitchFamily="2" charset="0"/>
                <a:sym typeface="Arial" panose="020B0604020202020204" pitchFamily="34" charset="0"/>
              </a:rPr>
              <a:t>КАРЬЕРНЫЙ ТЕСТ «КАКОЙ ТЫ УЧЁНЫЙ?»</a:t>
            </a:r>
          </a:p>
          <a:p>
            <a:pPr eaLnBrk="1" hangingPunct="1"/>
            <a:endParaRPr lang="ru-RU" altLang="ru-RU" sz="2000" b="1">
              <a:solidFill>
                <a:srgbClr val="E93B4D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A05C09AF-122A-449B-A251-E4009C4F9365}"/>
              </a:ext>
            </a:extLst>
          </p:cNvPr>
          <p:cNvCxnSpPr/>
          <p:nvPr/>
        </p:nvCxnSpPr>
        <p:spPr>
          <a:xfrm flipH="1" flipV="1">
            <a:off x="6579227" y="231750"/>
            <a:ext cx="1343803" cy="2340899"/>
          </a:xfrm>
          <a:prstGeom prst="line">
            <a:avLst/>
          </a:prstGeom>
          <a:noFill/>
          <a:ln w="6350" cap="flat">
            <a:solidFill>
              <a:srgbClr val="D0D0D0"/>
            </a:solidFill>
            <a:prstDash val="dash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3E6648EB-7457-4DE2-9C7C-BF33F1BAA6BD}"/>
              </a:ext>
            </a:extLst>
          </p:cNvPr>
          <p:cNvCxnSpPr/>
          <p:nvPr/>
        </p:nvCxnSpPr>
        <p:spPr>
          <a:xfrm flipH="1">
            <a:off x="6708913" y="2574603"/>
            <a:ext cx="1214116" cy="2337147"/>
          </a:xfrm>
          <a:prstGeom prst="line">
            <a:avLst/>
          </a:prstGeom>
          <a:noFill/>
          <a:ln w="6350" cap="flat">
            <a:solidFill>
              <a:srgbClr val="D0D0D0"/>
            </a:solidFill>
            <a:prstDash val="dash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4104" name="Рисунок 17">
            <a:extLst>
              <a:ext uri="{FF2B5EF4-FFF2-40B4-BE49-F238E27FC236}">
                <a16:creationId xmlns:a16="http://schemas.microsoft.com/office/drawing/2014/main" id="{5DA735F7-C656-42DF-A51C-E067291DA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940050"/>
            <a:ext cx="146050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655AE2C-F95B-44CB-ABEF-A54D8A261735}"/>
              </a:ext>
            </a:extLst>
          </p:cNvPr>
          <p:cNvSpPr/>
          <p:nvPr/>
        </p:nvSpPr>
        <p:spPr>
          <a:xfrm>
            <a:off x="0" y="2940050"/>
            <a:ext cx="438150" cy="195263"/>
          </a:xfrm>
          <a:prstGeom prst="rect">
            <a:avLst/>
          </a:prstGeom>
          <a:solidFill>
            <a:srgbClr val="E93C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35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ED0104F-C68A-450C-95D5-487B550E5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67C2D269-BAE7-478E-9D97-D9164387ECFE}" type="slidenum">
              <a:rPr lang="ru-RU" altLang="en-US"/>
              <a:pPr/>
              <a:t>2</a:t>
            </a:fld>
            <a:endParaRPr lang="ru-RU" altLang="en-US"/>
          </a:p>
        </p:txBody>
      </p:sp>
      <p:pic>
        <p:nvPicPr>
          <p:cNvPr id="5123" name="Рисунок 13">
            <a:extLst>
              <a:ext uri="{FF2B5EF4-FFF2-40B4-BE49-F238E27FC236}">
                <a16:creationId xmlns:a16="http://schemas.microsoft.com/office/drawing/2014/main" id="{0B5E3586-078E-41C4-8365-65D2E90F1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Рисунок 14">
            <a:extLst>
              <a:ext uri="{FF2B5EF4-FFF2-40B4-BE49-F238E27FC236}">
                <a16:creationId xmlns:a16="http://schemas.microsoft.com/office/drawing/2014/main" id="{C465000A-ACED-43C3-B6AC-2FA089554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Прямоугольник 1">
            <a:extLst>
              <a:ext uri="{FF2B5EF4-FFF2-40B4-BE49-F238E27FC236}">
                <a16:creationId xmlns:a16="http://schemas.microsoft.com/office/drawing/2014/main" id="{3670D57E-5D48-42F7-B661-A8F9D47EC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750" y="234950"/>
            <a:ext cx="4473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Карьерный тест «Какой ты учёный?»</a:t>
            </a:r>
          </a:p>
        </p:txBody>
      </p:sp>
      <p:sp>
        <p:nvSpPr>
          <p:cNvPr id="5126" name="Google Shape;33;p2">
            <a:extLst>
              <a:ext uri="{FF2B5EF4-FFF2-40B4-BE49-F238E27FC236}">
                <a16:creationId xmlns:a16="http://schemas.microsoft.com/office/drawing/2014/main" id="{9B70AA32-3652-44C4-AF0F-83447CA54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8" y="627063"/>
            <a:ext cx="6146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 b="1">
                <a:solidFill>
                  <a:srgbClr val="E93B4D"/>
                </a:solidFill>
                <a:sym typeface="Arial" panose="020B0604020202020204" pitchFamily="34" charset="0"/>
              </a:rPr>
              <a:t>Цель: </a:t>
            </a:r>
          </a:p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Повысить осведомленность аудитории о возможностях построения успешной карьеры в различных отраслях науки в России и обновлении лабораторий в рамках нацпроекта «Наука и университеты».</a:t>
            </a:r>
          </a:p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ru-RU" altLang="ru-RU" sz="1200" b="1">
                <a:solidFill>
                  <a:srgbClr val="E93B4D"/>
                </a:solidFill>
                <a:sym typeface="Arial" panose="020B0604020202020204" pitchFamily="34" charset="0"/>
              </a:rPr>
              <a:t>Целевая аудитория:</a:t>
            </a:r>
            <a:endParaRPr lang="ru-RU" altLang="ru-RU" sz="1200" b="1">
              <a:solidFill>
                <a:srgbClr val="E93B4D"/>
              </a:solidFill>
              <a:latin typeface="Roboto Condensed" panose="02000000000000000000" pitchFamily="2" charset="0"/>
              <a:sym typeface="Arial" panose="020B0604020202020204" pitchFamily="34" charset="0"/>
            </a:endParaRPr>
          </a:p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ru-RU" altLang="ru-RU" sz="12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Школьники 7-11 класс</a:t>
            </a:r>
          </a:p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Студенты 1-3 курса</a:t>
            </a:r>
          </a:p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Начинающие ученые</a:t>
            </a:r>
          </a:p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 b="1">
                <a:solidFill>
                  <a:srgbClr val="E93B4D"/>
                </a:solidFill>
                <a:sym typeface="Arial" panose="020B0604020202020204" pitchFamily="34" charset="0"/>
              </a:rPr>
              <a:t>Решение:</a:t>
            </a:r>
            <a:endParaRPr lang="ru-RU" altLang="ru-RU" sz="1200" b="1">
              <a:solidFill>
                <a:srgbClr val="E93B4D"/>
              </a:solidFill>
              <a:latin typeface="Roboto Condensed" panose="02000000000000000000" pitchFamily="2" charset="0"/>
              <a:sym typeface="Arial" panose="020B0604020202020204" pitchFamily="34" charset="0"/>
            </a:endParaRPr>
          </a:p>
          <a:p>
            <a:pPr defTabSz="914400" eaLnBrk="1" hangingPunct="1"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r>
              <a:rPr lang="ru-RU" altLang="ru-RU" sz="12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Игровое профориентационное тестирование с персональными рекомендациями по построению карьеры ученого в институтах, лабораториях, НОЦах. Тестирование сопровождается интерактивной анимацией для удержания внимания и интереса пользователя в процессе тестирования.</a:t>
            </a:r>
          </a:p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ru-RU" altLang="ru-RU" sz="1200" b="1">
                <a:solidFill>
                  <a:srgbClr val="E93B4D"/>
                </a:solidFill>
              </a:rPr>
              <a:t>Ссылка на тест: </a:t>
            </a:r>
          </a:p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en-US" altLang="ru-RU" sz="1200" b="1">
                <a:solidFill>
                  <a:srgbClr val="E93B4D"/>
                </a:solidFill>
                <a:hlinkClick r:id="rId4"/>
              </a:rPr>
              <a:t>https://</a:t>
            </a:r>
            <a:r>
              <a:rPr lang="ru-RU" altLang="ru-RU" sz="1200" b="1">
                <a:solidFill>
                  <a:srgbClr val="E93B4D"/>
                </a:solidFill>
                <a:hlinkClick r:id="rId4"/>
              </a:rPr>
              <a:t>наука.национальныепроекты.рф/%</a:t>
            </a:r>
            <a:r>
              <a:rPr lang="en-US" altLang="ru-RU" sz="1200" b="1">
                <a:solidFill>
                  <a:srgbClr val="E93B4D"/>
                </a:solidFill>
                <a:hlinkClick r:id="rId4"/>
              </a:rPr>
              <a:t>D0%BA%D0%B0%D1%80%D1%8C%D0%B5%D1%80%D0%BD%D1%8B%D0%B9%D1%82%D0%B5%D1%81%D1%82/</a:t>
            </a:r>
            <a:r>
              <a:rPr lang="ru-RU" altLang="ru-RU" sz="1200" b="1">
                <a:solidFill>
                  <a:srgbClr val="E93B4D"/>
                </a:solidFill>
              </a:rPr>
              <a:t> </a:t>
            </a:r>
          </a:p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ru-RU" altLang="ru-RU" sz="1200" b="1">
                <a:solidFill>
                  <a:srgbClr val="E93B4D"/>
                </a:solidFill>
              </a:rPr>
              <a:t>Организаторы: </a:t>
            </a:r>
          </a:p>
          <a:p>
            <a:pPr defTabSz="914400">
              <a:buClr>
                <a:srgbClr val="000000"/>
              </a:buClr>
              <a:buSzPts val="2000"/>
            </a:pPr>
            <a:r>
              <a:rPr lang="ru-RU" altLang="ru-RU" sz="1200">
                <a:solidFill>
                  <a:srgbClr val="000000"/>
                </a:solidFill>
              </a:rPr>
              <a:t>АНО «Национальные приоритеты» и Министерство науки и высшего образования</a:t>
            </a:r>
          </a:p>
          <a:p>
            <a:pPr defTabSz="914400">
              <a:buClr>
                <a:srgbClr val="000000"/>
              </a:buClr>
              <a:buSzPts val="2000"/>
            </a:pPr>
            <a:r>
              <a:rPr lang="ru-RU" altLang="ru-RU" sz="1200">
                <a:solidFill>
                  <a:srgbClr val="000000"/>
                </a:solidFill>
              </a:rPr>
              <a:t>Российской Федерации</a:t>
            </a:r>
          </a:p>
        </p:txBody>
      </p:sp>
      <p:pic>
        <p:nvPicPr>
          <p:cNvPr id="5127" name="Рисунок 12">
            <a:extLst>
              <a:ext uri="{FF2B5EF4-FFF2-40B4-BE49-F238E27FC236}">
                <a16:creationId xmlns:a16="http://schemas.microsoft.com/office/drawing/2014/main" id="{D93841ED-1526-42F7-807B-B8AEA6CF5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75" y="701675"/>
            <a:ext cx="26035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Рисунок 13">
            <a:extLst>
              <a:ext uri="{FF2B5EF4-FFF2-40B4-BE49-F238E27FC236}">
                <a16:creationId xmlns:a16="http://schemas.microsoft.com/office/drawing/2014/main" id="{508CBE05-CC65-4A23-B3EE-56F356E43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4078288"/>
            <a:ext cx="1020763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Рисунок 14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1687148E-99E0-4346-94D7-9F26F986D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63" y="4216400"/>
            <a:ext cx="722312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Рисунок 15" descr="Изображение выглядит как текст, визитка, знак&#10;&#10;Автоматически созданное описание">
            <a:extLst>
              <a:ext uri="{FF2B5EF4-FFF2-40B4-BE49-F238E27FC236}">
                <a16:creationId xmlns:a16="http://schemas.microsoft.com/office/drawing/2014/main" id="{8B2E7AD0-9833-4192-9446-9539113CD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2" b="11478"/>
          <a:stretch>
            <a:fillRect/>
          </a:stretch>
        </p:blipFill>
        <p:spPr bwMode="auto">
          <a:xfrm>
            <a:off x="1938338" y="4127500"/>
            <a:ext cx="1106487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Рисунок 16">
            <a:extLst>
              <a:ext uri="{FF2B5EF4-FFF2-40B4-BE49-F238E27FC236}">
                <a16:creationId xmlns:a16="http://schemas.microsoft.com/office/drawing/2014/main" id="{67E4AE6E-0548-4885-9FF7-05D9814DA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3" y="4181475"/>
            <a:ext cx="681037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2D831D-3C99-4D83-AD59-687423092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4FDEF2EC-F40B-4212-8F16-952BF4C8C57C}" type="slidenum">
              <a:rPr lang="ru-RU" altLang="en-US"/>
              <a:pPr/>
              <a:t>3</a:t>
            </a:fld>
            <a:endParaRPr lang="ru-RU" altLang="en-US"/>
          </a:p>
        </p:txBody>
      </p:sp>
      <p:pic>
        <p:nvPicPr>
          <p:cNvPr id="6147" name="Рисунок 13">
            <a:extLst>
              <a:ext uri="{FF2B5EF4-FFF2-40B4-BE49-F238E27FC236}">
                <a16:creationId xmlns:a16="http://schemas.microsoft.com/office/drawing/2014/main" id="{7F492309-3748-4ABF-BD0E-7A438297D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Рисунок 14">
            <a:extLst>
              <a:ext uri="{FF2B5EF4-FFF2-40B4-BE49-F238E27FC236}">
                <a16:creationId xmlns:a16="http://schemas.microsoft.com/office/drawing/2014/main" id="{29F706A7-C83F-423F-8F9C-1B9E771EC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Google Shape;41;p4">
            <a:extLst>
              <a:ext uri="{FF2B5EF4-FFF2-40B4-BE49-F238E27FC236}">
                <a16:creationId xmlns:a16="http://schemas.microsoft.com/office/drawing/2014/main" id="{E4BCF5D8-645B-461A-AE9F-5A9BD83FE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87338"/>
            <a:ext cx="4194175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  <a:buFont typeface="Arial" panose="020B0604020202020204" pitchFamily="34" charset="0"/>
              <a:buNone/>
            </a:pPr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Как принять участие в тесте?</a:t>
            </a:r>
          </a:p>
        </p:txBody>
      </p:sp>
      <p:pic>
        <p:nvPicPr>
          <p:cNvPr id="6150" name="Рисунок 6">
            <a:extLst>
              <a:ext uri="{FF2B5EF4-FFF2-40B4-BE49-F238E27FC236}">
                <a16:creationId xmlns:a16="http://schemas.microsoft.com/office/drawing/2014/main" id="{321D4619-D57A-4D43-8C75-2B887BB50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898525"/>
            <a:ext cx="8196262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151" name="Google Shape;54;p4">
            <a:extLst>
              <a:ext uri="{FF2B5EF4-FFF2-40B4-BE49-F238E27FC236}">
                <a16:creationId xmlns:a16="http://schemas.microsoft.com/office/drawing/2014/main" id="{76457F26-8C67-4FB2-8A1F-A4A9AAC2A0FD}"/>
              </a:ext>
            </a:extLst>
          </p:cNvPr>
          <p:cNvCxnSpPr>
            <a:cxnSpLocks/>
          </p:cNvCxnSpPr>
          <p:nvPr/>
        </p:nvCxnSpPr>
        <p:spPr bwMode="auto">
          <a:xfrm>
            <a:off x="7980363" y="1985963"/>
            <a:ext cx="950912" cy="0"/>
          </a:xfrm>
          <a:prstGeom prst="straightConnector1">
            <a:avLst/>
          </a:prstGeom>
          <a:noFill/>
          <a:ln w="12700">
            <a:solidFill>
              <a:srgbClr val="CC0000"/>
            </a:solidFill>
            <a:miter lim="800000"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666F75B-CF51-4295-8D59-5204C208A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530B565A-6BC8-4158-9660-69096F812303}" type="slidenum">
              <a:rPr lang="ru-RU" altLang="en-US"/>
              <a:pPr/>
              <a:t>4</a:t>
            </a:fld>
            <a:endParaRPr lang="ru-RU" altLang="en-US"/>
          </a:p>
        </p:txBody>
      </p:sp>
      <p:pic>
        <p:nvPicPr>
          <p:cNvPr id="7171" name="Рисунок 13">
            <a:extLst>
              <a:ext uri="{FF2B5EF4-FFF2-40B4-BE49-F238E27FC236}">
                <a16:creationId xmlns:a16="http://schemas.microsoft.com/office/drawing/2014/main" id="{26F97AA7-31A8-4783-A401-69B4AA69F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14">
            <a:extLst>
              <a:ext uri="{FF2B5EF4-FFF2-40B4-BE49-F238E27FC236}">
                <a16:creationId xmlns:a16="http://schemas.microsoft.com/office/drawing/2014/main" id="{AE98847D-8626-4555-8A4D-BA0B82512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Прямоугольник 1">
            <a:extLst>
              <a:ext uri="{FF2B5EF4-FFF2-40B4-BE49-F238E27FC236}">
                <a16:creationId xmlns:a16="http://schemas.microsoft.com/office/drawing/2014/main" id="{FE4A38F7-A129-45B8-8E5D-27358CF24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301625"/>
            <a:ext cx="2693988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</a:pPr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Характеристики теста</a:t>
            </a:r>
          </a:p>
        </p:txBody>
      </p:sp>
      <p:pic>
        <p:nvPicPr>
          <p:cNvPr id="7174" name="Рисунок 2">
            <a:extLst>
              <a:ext uri="{FF2B5EF4-FFF2-40B4-BE49-F238E27FC236}">
                <a16:creationId xmlns:a16="http://schemas.microsoft.com/office/drawing/2014/main" id="{7F78FF1E-BEEF-4FEF-B0CB-CE681EBE3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919163"/>
            <a:ext cx="8001000" cy="385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39055FC-A513-4D43-9470-302187B44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5075AF97-72C4-4029-BB8C-30586548F4A2}" type="slidenum">
              <a:rPr lang="ru-RU" altLang="en-US"/>
              <a:pPr/>
              <a:t>5</a:t>
            </a:fld>
            <a:endParaRPr lang="ru-RU" altLang="en-US"/>
          </a:p>
        </p:txBody>
      </p:sp>
      <p:pic>
        <p:nvPicPr>
          <p:cNvPr id="8195" name="Рисунок 13">
            <a:extLst>
              <a:ext uri="{FF2B5EF4-FFF2-40B4-BE49-F238E27FC236}">
                <a16:creationId xmlns:a16="http://schemas.microsoft.com/office/drawing/2014/main" id="{BFBEA5EE-4EEA-4D10-9236-B71485DF1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Рисунок 14">
            <a:extLst>
              <a:ext uri="{FF2B5EF4-FFF2-40B4-BE49-F238E27FC236}">
                <a16:creationId xmlns:a16="http://schemas.microsoft.com/office/drawing/2014/main" id="{FE004D36-F59E-4671-A29E-635D946B4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Google Shape;115;p8">
            <a:extLst>
              <a:ext uri="{FF2B5EF4-FFF2-40B4-BE49-F238E27FC236}">
                <a16:creationId xmlns:a16="http://schemas.microsoft.com/office/drawing/2014/main" id="{F6344FCB-F747-4DCF-9F1C-F6691EEC9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50" y="287338"/>
            <a:ext cx="3563938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  <a:buFont typeface="Arial" panose="020B0604020202020204" pitchFamily="34" charset="0"/>
              <a:buNone/>
            </a:pPr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Вывод результата</a:t>
            </a:r>
          </a:p>
        </p:txBody>
      </p:sp>
      <p:sp>
        <p:nvSpPr>
          <p:cNvPr id="8198" name="Google Shape;116;p8">
            <a:extLst>
              <a:ext uri="{FF2B5EF4-FFF2-40B4-BE49-F238E27FC236}">
                <a16:creationId xmlns:a16="http://schemas.microsoft.com/office/drawing/2014/main" id="{C01E0AF5-8843-4852-9991-90F757141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912813"/>
            <a:ext cx="375285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Clr>
                <a:srgbClr val="000000"/>
              </a:buClr>
              <a:buSzPts val="2000"/>
            </a:pPr>
            <a:r>
              <a:rPr lang="ru-RU" altLang="ru-RU" sz="1400" b="1">
                <a:solidFill>
                  <a:srgbClr val="E93B4D"/>
                </a:solidFill>
                <a:latin typeface="Roboto Condensed" panose="02000000000000000000" pitchFamily="2" charset="0"/>
                <a:sym typeface="Arial" panose="020B0604020202020204" pitchFamily="34" charset="0"/>
              </a:rPr>
              <a:t>После прохождения теста респондент узнает:</a:t>
            </a:r>
            <a:endParaRPr lang="ru-RU" altLang="ru-RU" sz="1400" b="1">
              <a:solidFill>
                <a:srgbClr val="E93B4D"/>
              </a:solidFill>
              <a:latin typeface="Roboto Condensed" panose="02000000000000000000" pitchFamily="2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None/>
            </a:pPr>
            <a:endParaRPr lang="ru-RU" altLang="ru-RU" sz="1400">
              <a:solidFill>
                <a:srgbClr val="000000"/>
              </a:solidFill>
              <a:latin typeface="Roboto Condensed" panose="02000000000000000000" pitchFamily="2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r>
              <a:rPr lang="ru-RU" altLang="ru-RU" sz="14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Какая профессия ему подходит больше всего</a:t>
            </a:r>
            <a:endParaRPr lang="ru-RU" altLang="ru-RU" sz="1400">
              <a:latin typeface="Roboto Condensed" panose="02000000000000000000" pitchFamily="2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endParaRPr lang="ru-RU" altLang="ru-RU" sz="1400">
              <a:solidFill>
                <a:srgbClr val="000000"/>
              </a:solidFill>
              <a:latin typeface="Roboto Condensed" panose="02000000000000000000" pitchFamily="2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r>
              <a:rPr lang="ru-RU" altLang="ru-RU" sz="14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В каком университете он сможет</a:t>
            </a:r>
            <a:r>
              <a:rPr lang="ru-RU" altLang="ru-RU" sz="1400">
                <a:solidFill>
                  <a:srgbClr val="000000"/>
                </a:solidFill>
                <a:latin typeface="Roboto Condensed" panose="02000000000000000000" pitchFamily="2" charset="0"/>
              </a:rPr>
              <a:t> развить свои профессиональные навыки после прохождения программы бакалавра</a:t>
            </a:r>
            <a:endParaRPr lang="ru-RU" altLang="ru-RU" sz="1400">
              <a:latin typeface="Roboto Condensed" panose="02000000000000000000" pitchFamily="2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endParaRPr lang="ru-RU" altLang="ru-RU" sz="1400">
              <a:solidFill>
                <a:srgbClr val="000000"/>
              </a:solidFill>
              <a:latin typeface="Roboto Condensed" panose="02000000000000000000" pitchFamily="2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r>
              <a:rPr lang="ru-RU" altLang="ru-RU" sz="14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Чем он сможет заниматься в лаборатории университета</a:t>
            </a:r>
            <a:endParaRPr lang="ru-RU" altLang="ru-RU" sz="1400">
              <a:latin typeface="Roboto Condensed" panose="02000000000000000000" pitchFamily="2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endParaRPr lang="ru-RU" altLang="ru-RU" sz="1400">
              <a:solidFill>
                <a:srgbClr val="000000"/>
              </a:solidFill>
              <a:latin typeface="Roboto Condensed" panose="02000000000000000000" pitchFamily="2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defTabSz="914400">
              <a:buClr>
                <a:srgbClr val="000000"/>
              </a:buClr>
              <a:buSzPts val="1700"/>
              <a:buFont typeface="Arial" panose="020B0604020202020204" pitchFamily="34" charset="0"/>
              <a:buChar char="•"/>
            </a:pPr>
            <a:r>
              <a:rPr lang="ru-RU" altLang="ru-RU" sz="1400">
                <a:solidFill>
                  <a:srgbClr val="000000"/>
                </a:solidFill>
                <a:latin typeface="Roboto Condensed" panose="02000000000000000000" pitchFamily="2" charset="0"/>
                <a:cs typeface="Arial" panose="020B0604020202020204" pitchFamily="34" charset="0"/>
                <a:sym typeface="Arial" panose="020B0604020202020204" pitchFamily="34" charset="0"/>
              </a:rPr>
              <a:t>Прочитать подробнее о Центре карьеры и самой лаборатории</a:t>
            </a:r>
          </a:p>
        </p:txBody>
      </p:sp>
      <p:pic>
        <p:nvPicPr>
          <p:cNvPr id="8199" name="Рисунок 9">
            <a:extLst>
              <a:ext uri="{FF2B5EF4-FFF2-40B4-BE49-F238E27FC236}">
                <a16:creationId xmlns:a16="http://schemas.microsoft.com/office/drawing/2014/main" id="{4C373D3A-C8EA-4B76-9EED-D4AFC4450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138" y="1328738"/>
            <a:ext cx="499745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B26D6A2-9C7D-460B-814A-0DFF2DE53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85E9D3D6-6ED7-4706-8346-7108FFFF79E1}" type="slidenum">
              <a:rPr lang="ru-RU" altLang="en-US"/>
              <a:pPr/>
              <a:t>6</a:t>
            </a:fld>
            <a:endParaRPr lang="ru-RU" altLang="en-US"/>
          </a:p>
        </p:txBody>
      </p:sp>
      <p:pic>
        <p:nvPicPr>
          <p:cNvPr id="9219" name="Рисунок 13">
            <a:extLst>
              <a:ext uri="{FF2B5EF4-FFF2-40B4-BE49-F238E27FC236}">
                <a16:creationId xmlns:a16="http://schemas.microsoft.com/office/drawing/2014/main" id="{2C813035-12AA-40F5-A904-598CCA226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Рисунок 14">
            <a:extLst>
              <a:ext uri="{FF2B5EF4-FFF2-40B4-BE49-F238E27FC236}">
                <a16:creationId xmlns:a16="http://schemas.microsoft.com/office/drawing/2014/main" id="{8031DEAD-DA54-468C-A639-835A9CD58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Google Shape;115;p8">
            <a:extLst>
              <a:ext uri="{FF2B5EF4-FFF2-40B4-BE49-F238E27FC236}">
                <a16:creationId xmlns:a16="http://schemas.microsoft.com/office/drawing/2014/main" id="{F061E05A-11D8-4840-8A6A-2A6F58A53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0" y="287338"/>
            <a:ext cx="4495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</a:pPr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Верификация теста</a:t>
            </a:r>
          </a:p>
        </p:txBody>
      </p:sp>
      <p:pic>
        <p:nvPicPr>
          <p:cNvPr id="9222" name="Рисунок 2">
            <a:extLst>
              <a:ext uri="{FF2B5EF4-FFF2-40B4-BE49-F238E27FC236}">
                <a16:creationId xmlns:a16="http://schemas.microsoft.com/office/drawing/2014/main" id="{3D5BAFFB-B486-4F89-948A-F4842256C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9144000" cy="363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6EDFB45-1737-4B27-95C9-526840F35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E7BE7CEE-9A3A-466F-896D-72DCD6CF2F7C}" type="slidenum">
              <a:rPr lang="ru-RU" altLang="en-US"/>
              <a:pPr/>
              <a:t>7</a:t>
            </a:fld>
            <a:endParaRPr lang="ru-RU" altLang="en-US"/>
          </a:p>
        </p:txBody>
      </p:sp>
      <p:pic>
        <p:nvPicPr>
          <p:cNvPr id="10243" name="Рисунок 13">
            <a:extLst>
              <a:ext uri="{FF2B5EF4-FFF2-40B4-BE49-F238E27FC236}">
                <a16:creationId xmlns:a16="http://schemas.microsoft.com/office/drawing/2014/main" id="{063B7F8B-F9B8-4A7A-B843-96A22C86D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Рисунок 14">
            <a:extLst>
              <a:ext uri="{FF2B5EF4-FFF2-40B4-BE49-F238E27FC236}">
                <a16:creationId xmlns:a16="http://schemas.microsoft.com/office/drawing/2014/main" id="{EEBEA7EE-23D6-4463-A1FA-9B3C092F7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Прямоугольник 1">
            <a:extLst>
              <a:ext uri="{FF2B5EF4-FFF2-40B4-BE49-F238E27FC236}">
                <a16:creationId xmlns:a16="http://schemas.microsoft.com/office/drawing/2014/main" id="{AA7AE20C-7F8A-4550-9D56-D65D06D56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288" y="273050"/>
            <a:ext cx="69945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</a:pPr>
            <a:r>
              <a:rPr lang="ru-RU" altLang="ru-RU" sz="1800" b="1">
                <a:latin typeface="Roboto Condensed" panose="02000000000000000000" pitchFamily="2" charset="0"/>
              </a:rPr>
              <a:t>Визуалы для анонсирования конкурса </a:t>
            </a:r>
            <a:endParaRPr lang="ru-RU" altLang="ru-RU" sz="1800" b="1">
              <a:latin typeface="Roboto Condensed" panose="02000000000000000000" pitchFamily="2" charset="0"/>
              <a:sym typeface="Helvetica Neue"/>
            </a:endParaRPr>
          </a:p>
        </p:txBody>
      </p:sp>
      <p:sp>
        <p:nvSpPr>
          <p:cNvPr id="10246" name="Прямоугольник 2">
            <a:extLst>
              <a:ext uri="{FF2B5EF4-FFF2-40B4-BE49-F238E27FC236}">
                <a16:creationId xmlns:a16="http://schemas.microsoft.com/office/drawing/2014/main" id="{CCE9808A-B337-423F-9A40-ECBFE0B83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725" y="4500563"/>
            <a:ext cx="67897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1200" b="1">
                <a:latin typeface="Roboto Condensed" panose="02000000000000000000" pitchFamily="2" charset="0"/>
              </a:rPr>
              <a:t>Ссылка на макеты: </a:t>
            </a:r>
            <a:r>
              <a:rPr lang="en-US" altLang="ru-RU" sz="1200" b="1">
                <a:latin typeface="Roboto Condensed" panose="02000000000000000000" pitchFamily="2" charset="0"/>
                <a:hlinkClick r:id="rId4"/>
              </a:rPr>
              <a:t>https://disk.yandex.ru/d/qetx3W81FAoATg?w=1</a:t>
            </a:r>
            <a:r>
              <a:rPr lang="ru-RU" altLang="ru-RU" sz="1200" b="1">
                <a:latin typeface="Roboto Condensed" panose="02000000000000000000" pitchFamily="2" charset="0"/>
              </a:rPr>
              <a:t> </a:t>
            </a:r>
            <a:endParaRPr lang="ru-RU" altLang="ru-RU"/>
          </a:p>
        </p:txBody>
      </p:sp>
      <p:pic>
        <p:nvPicPr>
          <p:cNvPr id="10247" name="Рисунок 7">
            <a:extLst>
              <a:ext uri="{FF2B5EF4-FFF2-40B4-BE49-F238E27FC236}">
                <a16:creationId xmlns:a16="http://schemas.microsoft.com/office/drawing/2014/main" id="{A4811E0E-C35A-4A4F-97DE-0AC5C718E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8" y="889000"/>
            <a:ext cx="3363912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Рисунок 9">
            <a:extLst>
              <a:ext uri="{FF2B5EF4-FFF2-40B4-BE49-F238E27FC236}">
                <a16:creationId xmlns:a16="http://schemas.microsoft.com/office/drawing/2014/main" id="{4435CAA8-11BA-4A3E-AF39-BBB5B782A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066800"/>
            <a:ext cx="4397375" cy="291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7754FCB-F965-4587-8F2F-18C28C9B5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3875" y="4640263"/>
            <a:ext cx="2057400" cy="274637"/>
          </a:xfrm>
        </p:spPr>
        <p:txBody>
          <a:bodyPr/>
          <a:lstStyle/>
          <a:p>
            <a:fld id="{A8C52220-F9EB-4071-B4F2-8972804B842C}" type="slidenum">
              <a:rPr lang="ru-RU" altLang="en-US"/>
              <a:pPr/>
              <a:t>8</a:t>
            </a:fld>
            <a:endParaRPr lang="ru-RU" altLang="en-US"/>
          </a:p>
        </p:txBody>
      </p:sp>
      <p:pic>
        <p:nvPicPr>
          <p:cNvPr id="11267" name="Рисунок 13">
            <a:extLst>
              <a:ext uri="{FF2B5EF4-FFF2-40B4-BE49-F238E27FC236}">
                <a16:creationId xmlns:a16="http://schemas.microsoft.com/office/drawing/2014/main" id="{950E3E32-42CA-422D-B193-F3E409DE8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141288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Рисунок 14">
            <a:extLst>
              <a:ext uri="{FF2B5EF4-FFF2-40B4-BE49-F238E27FC236}">
                <a16:creationId xmlns:a16="http://schemas.microsoft.com/office/drawing/2014/main" id="{7EA079F4-FFA4-460D-A3A1-0BCF2BBB7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t="46005" r="13687" b="35132"/>
          <a:stretch>
            <a:fillRect/>
          </a:stretch>
        </p:blipFill>
        <p:spPr bwMode="auto">
          <a:xfrm>
            <a:off x="7381875" y="303213"/>
            <a:ext cx="1339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Google Shape;41;p4">
            <a:extLst>
              <a:ext uri="{FF2B5EF4-FFF2-40B4-BE49-F238E27FC236}">
                <a16:creationId xmlns:a16="http://schemas.microsoft.com/office/drawing/2014/main" id="{A9F3348C-6AEF-4E99-9A43-9093DBEBC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63" y="274638"/>
            <a:ext cx="6653212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/>
          <a:p>
            <a:pPr eaLnBrk="1" hangingPunct="1">
              <a:lnSpc>
                <a:spcPct val="80000"/>
              </a:lnSpc>
              <a:buClr>
                <a:srgbClr val="1B493F"/>
              </a:buClr>
              <a:buSzPts val="3200"/>
              <a:buFont typeface="Arial" panose="020B0604020202020204" pitchFamily="34" charset="0"/>
              <a:buNone/>
            </a:pPr>
            <a:r>
              <a:rPr lang="ru-RU" altLang="ru-RU" sz="1800" b="1">
                <a:latin typeface="Roboto Thin" panose="02000000000000000000" pitchFamily="2" charset="0"/>
                <a:sym typeface="Arial" panose="020B0604020202020204" pitchFamily="34" charset="0"/>
              </a:rPr>
              <a:t>Организационные вопросы</a:t>
            </a:r>
          </a:p>
        </p:txBody>
      </p:sp>
      <p:sp>
        <p:nvSpPr>
          <p:cNvPr id="11270" name="Прямоугольник 1">
            <a:extLst>
              <a:ext uri="{FF2B5EF4-FFF2-40B4-BE49-F238E27FC236}">
                <a16:creationId xmlns:a16="http://schemas.microsoft.com/office/drawing/2014/main" id="{97310E60-3455-405A-AB4C-FD239BEB6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3" y="688975"/>
            <a:ext cx="8434387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1600" b="1">
                <a:latin typeface="Roboto Condensed" panose="02000000000000000000" pitchFamily="2" charset="0"/>
                <a:cs typeface="Calibri" panose="020F0502020204030204" pitchFamily="34" charset="0"/>
              </a:rPr>
              <a:t>ЧТО необходимо сделать:</a:t>
            </a:r>
          </a:p>
          <a:p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1). </a:t>
            </a:r>
            <a:r>
              <a:rPr lang="ru-RU" altLang="ru-RU" sz="1400" b="1">
                <a:latin typeface="Roboto Condensed" panose="02000000000000000000" pitchFamily="2" charset="0"/>
                <a:cs typeface="Calibri" panose="020F0502020204030204" pitchFamily="34" charset="0"/>
              </a:rPr>
              <a:t>В срок до 12 мая </a:t>
            </a:r>
            <a:r>
              <a:rPr lang="ru-RU" altLang="ru-RU" sz="1400" b="1">
                <a:latin typeface="Roboto Thin" panose="02000000000000000000" pitchFamily="2" charset="0"/>
                <a:sym typeface="Arial" panose="020B0604020202020204" pitchFamily="34" charset="0"/>
              </a:rPr>
              <a:t> 2021 г. </a:t>
            </a:r>
            <a:r>
              <a:rPr lang="ru-RU" altLang="ru-RU" sz="1400" b="1">
                <a:latin typeface="Roboto Condensed" panose="02000000000000000000" pitchFamily="2" charset="0"/>
                <a:cs typeface="Calibri" panose="020F0502020204030204" pitchFamily="34" charset="0"/>
              </a:rPr>
              <a:t>разместить</a:t>
            </a:r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 в социальных сетях пост и на официальном сайте баннер о тестировании «Какой ты ученый?»;</a:t>
            </a:r>
          </a:p>
          <a:p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2). Для поста/баннера использовать материалы, размещенные по ссылке </a:t>
            </a:r>
            <a:r>
              <a:rPr lang="en-US" altLang="ru-RU" sz="1400">
                <a:latin typeface="Albertus Medium" pitchFamily="34" charset="0"/>
                <a:cs typeface="Calibri" panose="020F0502020204030204" pitchFamily="34" charset="0"/>
                <a:hlinkClick r:id="rId4"/>
              </a:rPr>
              <a:t>https://disk.yandex.ru/d/qetx3W81FAoATg?w=1</a:t>
            </a:r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, а именно утвержденные визуалы  (баннеры для соц.сетей, сайта), информацию из официального пресс-релиза, вариант текста для постов в социальных сетях;</a:t>
            </a:r>
          </a:p>
          <a:p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3). </a:t>
            </a:r>
            <a:r>
              <a:rPr lang="ru-RU" altLang="ru-RU" sz="1400" b="1">
                <a:latin typeface="Roboto Condensed" panose="02000000000000000000" pitchFamily="2" charset="0"/>
                <a:cs typeface="Calibri" panose="020F0502020204030204" pitchFamily="34" charset="0"/>
              </a:rPr>
              <a:t>Обязательно разместить ссылку на тестирование</a:t>
            </a:r>
            <a:r>
              <a:rPr lang="ru-RU" altLang="ru-RU" sz="1400">
                <a:latin typeface="Roboto Condensed" panose="02000000000000000000" pitchFamily="2" charset="0"/>
                <a:cs typeface="Calibri" panose="020F0502020204030204" pitchFamily="34" charset="0"/>
              </a:rPr>
              <a:t> (именно эту, так как по ней ведется мониторинг участия региона)</a:t>
            </a:r>
          </a:p>
          <a:p>
            <a:r>
              <a:rPr lang="ru-RU" altLang="ru-RU" sz="1400">
                <a:solidFill>
                  <a:srgbClr val="FF0000"/>
                </a:solidFill>
                <a:latin typeface="Roboto Thin" panose="02000000000000000000" pitchFamily="2" charset="0"/>
                <a:sym typeface="Arial" panose="020B0604020202020204" pitchFamily="34" charset="0"/>
              </a:rPr>
              <a:t>Метка для регионов: </a:t>
            </a:r>
            <a:r>
              <a:rPr lang="en-US" altLang="ru-RU" sz="1400">
                <a:latin typeface="Albertus Medium" pitchFamily="34" charset="0"/>
                <a:sym typeface="Arial" panose="020B0604020202020204" pitchFamily="34" charset="0"/>
                <a:hlinkClick r:id="rId5"/>
              </a:rPr>
              <a:t>https://xn--80aa3ak5a.xn--80aapampemcchfmo7a3c9ehj.xn--p1ai/%D0%BA%D0%B0%D1%80%D1%8C%D0%B5%D1%80%D0%BD%D1%8B%D0%B9%D1%82%D0%B5%D1%81%D1%82/?utm_source=region_nationalprojects&amp;utm_medium=news&amp;utm_campaign=nauka&amp;utm_term=karyera_test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 </a:t>
            </a:r>
          </a:p>
          <a:p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4). После размещения</a:t>
            </a:r>
            <a:r>
              <a:rPr lang="en-US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 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материалов </a:t>
            </a:r>
            <a:r>
              <a:rPr lang="ru-RU" altLang="ru-RU" sz="1400" b="1">
                <a:latin typeface="Roboto Thin" panose="02000000000000000000" pitchFamily="2" charset="0"/>
                <a:sym typeface="Arial" panose="020B0604020202020204" pitchFamily="34" charset="0"/>
              </a:rPr>
              <a:t>в срок до 14 мая 2021 г. направить 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на адрес электронной почты </a:t>
            </a:r>
            <a:r>
              <a:rPr lang="en-US" altLang="ru-RU" sz="1400">
                <a:latin typeface="Roboto Thin" panose="02000000000000000000" pitchFamily="2" charset="0"/>
                <a:sym typeface="Arial" panose="020B0604020202020204" pitchFamily="34" charset="0"/>
                <a:hlinkClick r:id="rId6"/>
              </a:rPr>
              <a:t>a.n.novikov@adm.krasnodar.ru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 </a:t>
            </a:r>
            <a:r>
              <a:rPr lang="ru-RU" altLang="ru-RU" sz="1400" b="1">
                <a:latin typeface="Roboto Thin" panose="02000000000000000000" pitchFamily="2" charset="0"/>
                <a:sym typeface="Arial" panose="020B0604020202020204" pitchFamily="34" charset="0"/>
              </a:rPr>
              <a:t>отчет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 в формате </a:t>
            </a:r>
            <a:r>
              <a:rPr lang="en-US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Microsoft Excel </a:t>
            </a:r>
            <a:r>
              <a:rPr lang="ru-RU" altLang="ru-RU" sz="1400">
                <a:latin typeface="Roboto Thin" panose="02000000000000000000" pitchFamily="2" charset="0"/>
                <a:sym typeface="Arial" panose="020B0604020202020204" pitchFamily="34" charset="0"/>
              </a:rPr>
              <a:t>с пометкой в теме письма «Тест Наука»</a:t>
            </a:r>
          </a:p>
          <a:p>
            <a:endParaRPr lang="ru-RU" altLang="ru-RU" sz="1400">
              <a:latin typeface="Roboto Thin" panose="02000000000000000000" pitchFamily="2" charset="0"/>
              <a:sym typeface="Arial" panose="020B0604020202020204" pitchFamily="34" charset="0"/>
            </a:endParaRPr>
          </a:p>
          <a:p>
            <a:endParaRPr lang="ru-RU" altLang="ru-RU" sz="1600" b="1">
              <a:latin typeface="Roboto Condensed" panose="02000000000000000000" pitchFamily="2" charset="0"/>
              <a:cs typeface="Calibri" panose="020F0502020204030204" pitchFamily="34" charset="0"/>
            </a:endParaRPr>
          </a:p>
          <a:p>
            <a:endParaRPr lang="ru-RU" altLang="ru-RU" sz="1600" b="1">
              <a:latin typeface="Roboto Condensed" panose="02000000000000000000" pitchFamily="2" charset="0"/>
              <a:cs typeface="Calibri" panose="020F0502020204030204" pitchFamily="34" charset="0"/>
            </a:endParaRPr>
          </a:p>
          <a:p>
            <a:endParaRPr lang="ru-RU" altLang="ru-RU" sz="1600" b="1">
              <a:latin typeface="Roboto Condensed" panose="02000000000000000000" pitchFamily="2" charset="0"/>
              <a:cs typeface="Calibri" panose="020F0502020204030204" pitchFamily="34" charset="0"/>
            </a:endParaRPr>
          </a:p>
          <a:p>
            <a:endParaRPr lang="ru-RU" altLang="ru-RU" sz="1600" b="1">
              <a:latin typeface="Roboto Condensed" panose="02000000000000000000" pitchFamily="2" charset="0"/>
              <a:cs typeface="Calibri" panose="020F0502020204030204" pitchFamily="34" charset="0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4B9A6A3E-C33C-4944-BABA-CDBA2371DCB9}"/>
              </a:ext>
            </a:extLst>
          </p:cNvPr>
          <p:cNvGraphicFramePr>
            <a:graphicFrameLocks noGrp="1"/>
          </p:cNvGraphicFramePr>
          <p:nvPr/>
        </p:nvGraphicFramePr>
        <p:xfrm>
          <a:off x="1700213" y="4229100"/>
          <a:ext cx="4064000" cy="6096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Название СМИ</a:t>
                      </a:r>
                      <a:r>
                        <a:rPr lang="en-US" sz="1400" dirty="0"/>
                        <a:t>/</a:t>
                      </a:r>
                      <a:r>
                        <a:rPr lang="ru-RU" sz="1400" dirty="0"/>
                        <a:t>сайта</a:t>
                      </a:r>
                    </a:p>
                  </a:txBody>
                  <a:tcPr marT="45775" marB="457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Ссылка</a:t>
                      </a:r>
                    </a:p>
                  </a:txBody>
                  <a:tcPr marT="45775" marB="457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75" marB="45775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75" marB="457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3">
            <a:extLst>
              <a:ext uri="{FF2B5EF4-FFF2-40B4-BE49-F238E27FC236}">
                <a16:creationId xmlns:a16="http://schemas.microsoft.com/office/drawing/2014/main" id="{28469F9F-A777-406B-A492-E34C8A986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3" y="1277938"/>
            <a:ext cx="2066925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Рисунок 4">
            <a:extLst>
              <a:ext uri="{FF2B5EF4-FFF2-40B4-BE49-F238E27FC236}">
                <a16:creationId xmlns:a16="http://schemas.microsoft.com/office/drawing/2014/main" id="{7BF7D930-3919-4040-92A9-FE6A5869F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4456113"/>
            <a:ext cx="118745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Рисунок 9">
            <a:extLst>
              <a:ext uri="{FF2B5EF4-FFF2-40B4-BE49-F238E27FC236}">
                <a16:creationId xmlns:a16="http://schemas.microsoft.com/office/drawing/2014/main" id="{976FB536-2A20-400E-A8A9-613FF14ED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050" y="3546475"/>
            <a:ext cx="93503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59387A6-DB0B-4673-8C9A-45BAF823E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2413" y="4629150"/>
            <a:ext cx="2057400" cy="273050"/>
          </a:xfrm>
        </p:spPr>
        <p:txBody>
          <a:bodyPr/>
          <a:lstStyle/>
          <a:p>
            <a:pPr algn="l"/>
            <a:fld id="{275F6D45-A503-42AE-8CF2-6E462C25FDF3}" type="slidenum">
              <a:rPr lang="ru-RU" altLang="en-US">
                <a:solidFill>
                  <a:schemeClr val="bg1"/>
                </a:solidFill>
              </a:rPr>
              <a:pPr algn="l"/>
              <a:t>9</a:t>
            </a:fld>
            <a:endParaRPr lang="ru-RU" altLang="en-US">
              <a:solidFill>
                <a:schemeClr val="bg1"/>
              </a:solidFill>
            </a:endParaRPr>
          </a:p>
        </p:txBody>
      </p:sp>
      <p:sp>
        <p:nvSpPr>
          <p:cNvPr id="12294" name="TextBox 6">
            <a:extLst>
              <a:ext uri="{FF2B5EF4-FFF2-40B4-BE49-F238E27FC236}">
                <a16:creationId xmlns:a16="http://schemas.microsoft.com/office/drawing/2014/main" id="{3B9A6C64-F740-45B5-9E67-33AC4F29C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1841500"/>
            <a:ext cx="71215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3600" b="1">
                <a:solidFill>
                  <a:srgbClr val="E93B4D"/>
                </a:solidFill>
                <a:latin typeface="Roboto Condensed" panose="02000000000000000000" pitchFamily="2" charset="0"/>
              </a:rPr>
              <a:t>Благодарим за содействие!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4531</TotalTime>
  <Words>331</Words>
  <Application>Microsoft Office PowerPoint</Application>
  <PresentationFormat>Экран (16:9)</PresentationFormat>
  <Paragraphs>51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Неизвестный пользователь</cp:lastModifiedBy>
  <cp:revision>162</cp:revision>
  <cp:lastPrinted>2021-04-27T16:45:15Z</cp:lastPrinted>
  <dcterms:created xsi:type="dcterms:W3CDTF">2020-06-01T09:11:06Z</dcterms:created>
  <dcterms:modified xsi:type="dcterms:W3CDTF">2021-04-29T08:15:13Z</dcterms:modified>
</cp:coreProperties>
</file>